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71" r:id="rId5"/>
    <p:sldId id="272" r:id="rId6"/>
    <p:sldId id="277" r:id="rId7"/>
    <p:sldId id="273" r:id="rId8"/>
    <p:sldId id="275" r:id="rId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ление" id="{0642632F-898F-4D3F-A70B-185A3B10BF59}">
          <p14:sldIdLst>
            <p14:sldId id="256"/>
          </p14:sldIdLst>
        </p14:section>
        <p14:section name="Важность специалистов" id="{A901284E-8CEB-4435-8D5D-327E79AA5787}">
          <p14:sldIdLst>
            <p14:sldId id="257"/>
          </p14:sldIdLst>
        </p14:section>
        <p14:section name="Отбор персонала" id="{F7697D48-3F61-4E37-A5F7-7C254B34B7D7}">
          <p14:sldIdLst/>
        </p14:section>
        <p14:section name="молодые специалисты и студенты" id="{EAD33B47-FBD3-442E-A47E-B56DD98C1433}">
          <p14:sldIdLst>
            <p14:sldId id="259"/>
          </p14:sldIdLst>
        </p14:section>
        <p14:section name="Подготовка" id="{7D79698D-9CE5-4609-A0D6-E229606B6A79}">
          <p14:sldIdLst>
            <p14:sldId id="271"/>
            <p14:sldId id="272"/>
          </p14:sldIdLst>
        </p14:section>
        <p14:section name="Условия работы" id="{F4CD7B90-7204-48AE-AFFE-5A57EC25A3ED}">
          <p14:sldIdLst>
            <p14:sldId id="277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руй Екатерина Васильевна" initials="СЕВ" lastIdx="1" clrIdx="0">
    <p:extLst>
      <p:ext uri="{19B8F6BF-5375-455C-9EA6-DF929625EA0E}">
        <p15:presenceInfo xmlns:p15="http://schemas.microsoft.com/office/powerpoint/2012/main" userId="S-1-5-21-3815472702-4222020356-321619158-25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A4"/>
    <a:srgbClr val="4472C4"/>
    <a:srgbClr val="4BB2FF"/>
    <a:srgbClr val="2957A4"/>
    <a:srgbClr val="329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667" autoAdjust="0"/>
  </p:normalViewPr>
  <p:slideViewPr>
    <p:cSldViewPr snapToGrid="0">
      <p:cViewPr varScale="1">
        <p:scale>
          <a:sx n="81" d="100"/>
          <a:sy n="81" d="100"/>
        </p:scale>
        <p:origin x="24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3D1E7-EF71-4F83-85DC-17A56B1D84B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E4F664-2642-4663-8A59-6EE7FA9AC161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1) Жилые помещения коммерческого использования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DDB86-9015-40FF-BB90-50B7DFB8F6C6}" type="parTrans" cxnId="{449031C6-8481-4DD5-A0FB-585CC3AC816E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4A6F0-E4F7-4AE9-BF16-8373D786EB9C}" type="sibTrans" cxnId="{449031C6-8481-4DD5-A0FB-585CC3AC816E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75FB0-F6CD-4E1E-B9DE-FABA3D1D8DC4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2) Общежития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7F6C8-65DE-41D8-91FB-2D5971288ACC}" type="parTrans" cxnId="{B5B350CA-70A6-4149-9042-D4188DF4E10B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58F257-66E9-407D-9318-4D30C0AA26B6}" type="sibTrans" cxnId="{B5B350CA-70A6-4149-9042-D4188DF4E10B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38565-FDDB-42A9-99A2-69CEB1F2327E}" type="pres">
      <dgm:prSet presAssocID="{2803D1E7-EF71-4F83-85DC-17A56B1D84B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19A51CC-A579-4085-948C-525333E79249}" type="pres">
      <dgm:prSet presAssocID="{E1E4F664-2642-4663-8A59-6EE7FA9AC161}" presName="parenttextcomposite" presStyleCnt="0"/>
      <dgm:spPr/>
    </dgm:pt>
    <dgm:pt modelId="{8DA55C02-664C-43BA-A28B-CCE623238D05}" type="pres">
      <dgm:prSet presAssocID="{E1E4F664-2642-4663-8A59-6EE7FA9AC161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0365E-1356-47C3-9ED2-1936D8F5C243}" type="pres">
      <dgm:prSet presAssocID="{E1E4F664-2642-4663-8A59-6EE7FA9AC161}" presName="parallelogramComposite" presStyleCnt="0"/>
      <dgm:spPr/>
    </dgm:pt>
    <dgm:pt modelId="{168A7B89-3A0F-4007-8436-139AFC7B3C1F}" type="pres">
      <dgm:prSet presAssocID="{E1E4F664-2642-4663-8A59-6EE7FA9AC161}" presName="parallelogram1" presStyleLbl="alignNode1" presStyleIdx="0" presStyleCnt="14"/>
      <dgm:spPr/>
    </dgm:pt>
    <dgm:pt modelId="{434FD5F2-9CEB-4811-B527-751AAD9B8A99}" type="pres">
      <dgm:prSet presAssocID="{E1E4F664-2642-4663-8A59-6EE7FA9AC161}" presName="parallelogram2" presStyleLbl="alignNode1" presStyleIdx="1" presStyleCnt="14"/>
      <dgm:spPr/>
    </dgm:pt>
    <dgm:pt modelId="{C85474D9-E4EB-490E-9AA1-E12E6E89500C}" type="pres">
      <dgm:prSet presAssocID="{E1E4F664-2642-4663-8A59-6EE7FA9AC161}" presName="parallelogram3" presStyleLbl="alignNode1" presStyleIdx="2" presStyleCnt="14"/>
      <dgm:spPr/>
    </dgm:pt>
    <dgm:pt modelId="{D9B0B3E1-D9CA-40C8-BD39-726D61693F11}" type="pres">
      <dgm:prSet presAssocID="{E1E4F664-2642-4663-8A59-6EE7FA9AC161}" presName="parallelogram4" presStyleLbl="alignNode1" presStyleIdx="3" presStyleCnt="14"/>
      <dgm:spPr/>
    </dgm:pt>
    <dgm:pt modelId="{662A357E-9C34-4DCA-B81F-C37A7858BFAE}" type="pres">
      <dgm:prSet presAssocID="{E1E4F664-2642-4663-8A59-6EE7FA9AC161}" presName="parallelogram5" presStyleLbl="alignNode1" presStyleIdx="4" presStyleCnt="14"/>
      <dgm:spPr/>
    </dgm:pt>
    <dgm:pt modelId="{78B920E8-83C9-461F-9C19-590AF275C1A1}" type="pres">
      <dgm:prSet presAssocID="{E1E4F664-2642-4663-8A59-6EE7FA9AC161}" presName="parallelogram6" presStyleLbl="alignNode1" presStyleIdx="5" presStyleCnt="14"/>
      <dgm:spPr/>
    </dgm:pt>
    <dgm:pt modelId="{3C9186F8-EB0E-40AF-9332-7580CEDB4FBF}" type="pres">
      <dgm:prSet presAssocID="{E1E4F664-2642-4663-8A59-6EE7FA9AC161}" presName="parallelogram7" presStyleLbl="alignNode1" presStyleIdx="6" presStyleCnt="14"/>
      <dgm:spPr/>
    </dgm:pt>
    <dgm:pt modelId="{846E693C-EBE8-4EBB-8802-1DF3271B5CD3}" type="pres">
      <dgm:prSet presAssocID="{9A44A6F0-E4F7-4AE9-BF16-8373D786EB9C}" presName="sibTrans" presStyleCnt="0"/>
      <dgm:spPr/>
    </dgm:pt>
    <dgm:pt modelId="{3AD1D408-3C4E-4E06-B84E-F57F6B8899DD}" type="pres">
      <dgm:prSet presAssocID="{92375FB0-F6CD-4E1E-B9DE-FABA3D1D8DC4}" presName="parenttextcomposite" presStyleCnt="0"/>
      <dgm:spPr/>
    </dgm:pt>
    <dgm:pt modelId="{999CC15B-A20B-4636-8E08-8373C4B30C20}" type="pres">
      <dgm:prSet presAssocID="{92375FB0-F6CD-4E1E-B9DE-FABA3D1D8DC4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0B7AB-D991-4B3B-AB1C-49CF12B7DD3F}" type="pres">
      <dgm:prSet presAssocID="{92375FB0-F6CD-4E1E-B9DE-FABA3D1D8DC4}" presName="parallelogramComposite" presStyleCnt="0"/>
      <dgm:spPr/>
    </dgm:pt>
    <dgm:pt modelId="{132E8F09-2931-4D1A-94B1-E2F97CDCB8F3}" type="pres">
      <dgm:prSet presAssocID="{92375FB0-F6CD-4E1E-B9DE-FABA3D1D8DC4}" presName="parallelogram1" presStyleLbl="alignNode1" presStyleIdx="7" presStyleCnt="14"/>
      <dgm:spPr/>
    </dgm:pt>
    <dgm:pt modelId="{9A543081-B5C8-4FF9-B208-9748D371D3B1}" type="pres">
      <dgm:prSet presAssocID="{92375FB0-F6CD-4E1E-B9DE-FABA3D1D8DC4}" presName="parallelogram2" presStyleLbl="alignNode1" presStyleIdx="8" presStyleCnt="14"/>
      <dgm:spPr/>
    </dgm:pt>
    <dgm:pt modelId="{D12D7A22-C2BD-4608-9618-468CEC12CEF6}" type="pres">
      <dgm:prSet presAssocID="{92375FB0-F6CD-4E1E-B9DE-FABA3D1D8DC4}" presName="parallelogram3" presStyleLbl="alignNode1" presStyleIdx="9" presStyleCnt="14"/>
      <dgm:spPr/>
    </dgm:pt>
    <dgm:pt modelId="{014B5E67-0174-4F1C-BCD3-DB98B1B504CB}" type="pres">
      <dgm:prSet presAssocID="{92375FB0-F6CD-4E1E-B9DE-FABA3D1D8DC4}" presName="parallelogram4" presStyleLbl="alignNode1" presStyleIdx="10" presStyleCnt="14"/>
      <dgm:spPr/>
    </dgm:pt>
    <dgm:pt modelId="{E32DF819-8CC7-4071-85E9-993D521510AE}" type="pres">
      <dgm:prSet presAssocID="{92375FB0-F6CD-4E1E-B9DE-FABA3D1D8DC4}" presName="parallelogram5" presStyleLbl="alignNode1" presStyleIdx="11" presStyleCnt="14"/>
      <dgm:spPr/>
    </dgm:pt>
    <dgm:pt modelId="{F9CCFA55-03A7-48FD-A618-98D7F14780BB}" type="pres">
      <dgm:prSet presAssocID="{92375FB0-F6CD-4E1E-B9DE-FABA3D1D8DC4}" presName="parallelogram6" presStyleLbl="alignNode1" presStyleIdx="12" presStyleCnt="14"/>
      <dgm:spPr/>
    </dgm:pt>
    <dgm:pt modelId="{D002B46E-E10E-49B6-8F6A-D6D9AF7876C4}" type="pres">
      <dgm:prSet presAssocID="{92375FB0-F6CD-4E1E-B9DE-FABA3D1D8DC4}" presName="parallelogram7" presStyleLbl="alignNode1" presStyleIdx="13" presStyleCnt="14"/>
      <dgm:spPr/>
    </dgm:pt>
  </dgm:ptLst>
  <dgm:cxnLst>
    <dgm:cxn modelId="{449031C6-8481-4DD5-A0FB-585CC3AC816E}" srcId="{2803D1E7-EF71-4F83-85DC-17A56B1D84BA}" destId="{E1E4F664-2642-4663-8A59-6EE7FA9AC161}" srcOrd="0" destOrd="0" parTransId="{C49DDB86-9015-40FF-BB90-50B7DFB8F6C6}" sibTransId="{9A44A6F0-E4F7-4AE9-BF16-8373D786EB9C}"/>
    <dgm:cxn modelId="{FAC09F17-6A20-4482-8FA6-8E00E3A8E35D}" type="presOf" srcId="{2803D1E7-EF71-4F83-85DC-17A56B1D84BA}" destId="{48138565-FDDB-42A9-99A2-69CEB1F2327E}" srcOrd="0" destOrd="0" presId="urn:microsoft.com/office/officeart/2008/layout/VerticalAccentList"/>
    <dgm:cxn modelId="{480582FB-79AB-4C05-994A-32998BD1FB68}" type="presOf" srcId="{92375FB0-F6CD-4E1E-B9DE-FABA3D1D8DC4}" destId="{999CC15B-A20B-4636-8E08-8373C4B30C20}" srcOrd="0" destOrd="0" presId="urn:microsoft.com/office/officeart/2008/layout/VerticalAccentList"/>
    <dgm:cxn modelId="{B4A0693B-46A0-4823-A877-92B17E49F864}" type="presOf" srcId="{E1E4F664-2642-4663-8A59-6EE7FA9AC161}" destId="{8DA55C02-664C-43BA-A28B-CCE623238D05}" srcOrd="0" destOrd="0" presId="urn:microsoft.com/office/officeart/2008/layout/VerticalAccentList"/>
    <dgm:cxn modelId="{B5B350CA-70A6-4149-9042-D4188DF4E10B}" srcId="{2803D1E7-EF71-4F83-85DC-17A56B1D84BA}" destId="{92375FB0-F6CD-4E1E-B9DE-FABA3D1D8DC4}" srcOrd="1" destOrd="0" parTransId="{7317F6C8-65DE-41D8-91FB-2D5971288ACC}" sibTransId="{C558F257-66E9-407D-9318-4D30C0AA26B6}"/>
    <dgm:cxn modelId="{89070D84-F637-4699-AFF7-5B25F2CB15BC}" type="presParOf" srcId="{48138565-FDDB-42A9-99A2-69CEB1F2327E}" destId="{B19A51CC-A579-4085-948C-525333E79249}" srcOrd="0" destOrd="0" presId="urn:microsoft.com/office/officeart/2008/layout/VerticalAccentList"/>
    <dgm:cxn modelId="{A9256362-FEF0-400F-AE4A-9F9901E9ADEF}" type="presParOf" srcId="{B19A51CC-A579-4085-948C-525333E79249}" destId="{8DA55C02-664C-43BA-A28B-CCE623238D05}" srcOrd="0" destOrd="0" presId="urn:microsoft.com/office/officeart/2008/layout/VerticalAccentList"/>
    <dgm:cxn modelId="{A37BBA9F-D1E1-4418-B586-08AD985260F3}" type="presParOf" srcId="{48138565-FDDB-42A9-99A2-69CEB1F2327E}" destId="{41F0365E-1356-47C3-9ED2-1936D8F5C243}" srcOrd="1" destOrd="0" presId="urn:microsoft.com/office/officeart/2008/layout/VerticalAccentList"/>
    <dgm:cxn modelId="{F357C035-8765-49A0-B1A7-161D8EC25E52}" type="presParOf" srcId="{41F0365E-1356-47C3-9ED2-1936D8F5C243}" destId="{168A7B89-3A0F-4007-8436-139AFC7B3C1F}" srcOrd="0" destOrd="0" presId="urn:microsoft.com/office/officeart/2008/layout/VerticalAccentList"/>
    <dgm:cxn modelId="{E1DD207D-CF6E-44AF-8BB6-4573A91FF678}" type="presParOf" srcId="{41F0365E-1356-47C3-9ED2-1936D8F5C243}" destId="{434FD5F2-9CEB-4811-B527-751AAD9B8A99}" srcOrd="1" destOrd="0" presId="urn:microsoft.com/office/officeart/2008/layout/VerticalAccentList"/>
    <dgm:cxn modelId="{70EC42DC-5A12-4780-943F-53CC70FC51D2}" type="presParOf" srcId="{41F0365E-1356-47C3-9ED2-1936D8F5C243}" destId="{C85474D9-E4EB-490E-9AA1-E12E6E89500C}" srcOrd="2" destOrd="0" presId="urn:microsoft.com/office/officeart/2008/layout/VerticalAccentList"/>
    <dgm:cxn modelId="{D8C49D45-8256-4EFD-A223-7AA4A4FE5361}" type="presParOf" srcId="{41F0365E-1356-47C3-9ED2-1936D8F5C243}" destId="{D9B0B3E1-D9CA-40C8-BD39-726D61693F11}" srcOrd="3" destOrd="0" presId="urn:microsoft.com/office/officeart/2008/layout/VerticalAccentList"/>
    <dgm:cxn modelId="{7D4BB085-BEC5-4227-8734-476D8A196197}" type="presParOf" srcId="{41F0365E-1356-47C3-9ED2-1936D8F5C243}" destId="{662A357E-9C34-4DCA-B81F-C37A7858BFAE}" srcOrd="4" destOrd="0" presId="urn:microsoft.com/office/officeart/2008/layout/VerticalAccentList"/>
    <dgm:cxn modelId="{0C8401E9-EEF9-489D-B71D-C9938468A358}" type="presParOf" srcId="{41F0365E-1356-47C3-9ED2-1936D8F5C243}" destId="{78B920E8-83C9-461F-9C19-590AF275C1A1}" srcOrd="5" destOrd="0" presId="urn:microsoft.com/office/officeart/2008/layout/VerticalAccentList"/>
    <dgm:cxn modelId="{ED3F06CB-093C-447F-80B2-1AB266557EB4}" type="presParOf" srcId="{41F0365E-1356-47C3-9ED2-1936D8F5C243}" destId="{3C9186F8-EB0E-40AF-9332-7580CEDB4FBF}" srcOrd="6" destOrd="0" presId="urn:microsoft.com/office/officeart/2008/layout/VerticalAccentList"/>
    <dgm:cxn modelId="{51C9D0D8-4168-4ABA-864C-9AC90EDAFE0C}" type="presParOf" srcId="{48138565-FDDB-42A9-99A2-69CEB1F2327E}" destId="{846E693C-EBE8-4EBB-8802-1DF3271B5CD3}" srcOrd="2" destOrd="0" presId="urn:microsoft.com/office/officeart/2008/layout/VerticalAccentList"/>
    <dgm:cxn modelId="{778B05C8-FDF2-454C-B130-E4005A7CC6C5}" type="presParOf" srcId="{48138565-FDDB-42A9-99A2-69CEB1F2327E}" destId="{3AD1D408-3C4E-4E06-B84E-F57F6B8899DD}" srcOrd="3" destOrd="0" presId="urn:microsoft.com/office/officeart/2008/layout/VerticalAccentList"/>
    <dgm:cxn modelId="{2915863B-688C-4B39-A5EC-E96024A0F009}" type="presParOf" srcId="{3AD1D408-3C4E-4E06-B84E-F57F6B8899DD}" destId="{999CC15B-A20B-4636-8E08-8373C4B30C20}" srcOrd="0" destOrd="0" presId="urn:microsoft.com/office/officeart/2008/layout/VerticalAccentList"/>
    <dgm:cxn modelId="{793ACD81-FE12-4306-9C9D-A47DB74EB69F}" type="presParOf" srcId="{48138565-FDDB-42A9-99A2-69CEB1F2327E}" destId="{22A0B7AB-D991-4B3B-AB1C-49CF12B7DD3F}" srcOrd="4" destOrd="0" presId="urn:microsoft.com/office/officeart/2008/layout/VerticalAccentList"/>
    <dgm:cxn modelId="{A26E2DA5-59CA-4AB6-8C1E-E16089378D55}" type="presParOf" srcId="{22A0B7AB-D991-4B3B-AB1C-49CF12B7DD3F}" destId="{132E8F09-2931-4D1A-94B1-E2F97CDCB8F3}" srcOrd="0" destOrd="0" presId="urn:microsoft.com/office/officeart/2008/layout/VerticalAccentList"/>
    <dgm:cxn modelId="{994F115A-1948-4C5F-B86C-7A1AAD620922}" type="presParOf" srcId="{22A0B7AB-D991-4B3B-AB1C-49CF12B7DD3F}" destId="{9A543081-B5C8-4FF9-B208-9748D371D3B1}" srcOrd="1" destOrd="0" presId="urn:microsoft.com/office/officeart/2008/layout/VerticalAccentList"/>
    <dgm:cxn modelId="{D84245FE-5B48-4F81-8235-2E25D52A5C4F}" type="presParOf" srcId="{22A0B7AB-D991-4B3B-AB1C-49CF12B7DD3F}" destId="{D12D7A22-C2BD-4608-9618-468CEC12CEF6}" srcOrd="2" destOrd="0" presId="urn:microsoft.com/office/officeart/2008/layout/VerticalAccentList"/>
    <dgm:cxn modelId="{500D40BD-4FD1-41EC-A1E8-F27D4EE9E2A8}" type="presParOf" srcId="{22A0B7AB-D991-4B3B-AB1C-49CF12B7DD3F}" destId="{014B5E67-0174-4F1C-BCD3-DB98B1B504CB}" srcOrd="3" destOrd="0" presId="urn:microsoft.com/office/officeart/2008/layout/VerticalAccentList"/>
    <dgm:cxn modelId="{36B7DA5B-A8B3-46BC-9724-F8E3797F2991}" type="presParOf" srcId="{22A0B7AB-D991-4B3B-AB1C-49CF12B7DD3F}" destId="{E32DF819-8CC7-4071-85E9-993D521510AE}" srcOrd="4" destOrd="0" presId="urn:microsoft.com/office/officeart/2008/layout/VerticalAccentList"/>
    <dgm:cxn modelId="{D306F312-F427-4A49-B721-3805E05C95BA}" type="presParOf" srcId="{22A0B7AB-D991-4B3B-AB1C-49CF12B7DD3F}" destId="{F9CCFA55-03A7-48FD-A618-98D7F14780BB}" srcOrd="5" destOrd="0" presId="urn:microsoft.com/office/officeart/2008/layout/VerticalAccentList"/>
    <dgm:cxn modelId="{D0B4E3E5-B71C-408D-8886-529233D122D8}" type="presParOf" srcId="{22A0B7AB-D991-4B3B-AB1C-49CF12B7DD3F}" destId="{D002B46E-E10E-49B6-8F6A-D6D9AF7876C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55C02-664C-43BA-A28B-CCE623238D05}">
      <dsp:nvSpPr>
        <dsp:cNvPr id="0" name=""/>
        <dsp:cNvSpPr/>
      </dsp:nvSpPr>
      <dsp:spPr>
        <a:xfrm>
          <a:off x="270865" y="641023"/>
          <a:ext cx="4828387" cy="43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1) Жилые помещения коммерческого использования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865" y="641023"/>
        <a:ext cx="4828387" cy="438944"/>
      </dsp:txXfrm>
    </dsp:sp>
    <dsp:sp modelId="{168A7B89-3A0F-4007-8436-139AFC7B3C1F}">
      <dsp:nvSpPr>
        <dsp:cNvPr id="0" name=""/>
        <dsp:cNvSpPr/>
      </dsp:nvSpPr>
      <dsp:spPr>
        <a:xfrm>
          <a:off x="270865" y="1079968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FD5F2-9CEB-4811-B527-751AAD9B8A99}">
      <dsp:nvSpPr>
        <dsp:cNvPr id="0" name=""/>
        <dsp:cNvSpPr/>
      </dsp:nvSpPr>
      <dsp:spPr>
        <a:xfrm>
          <a:off x="952204" y="1079968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474D9-E4EB-490E-9AA1-E12E6E89500C}">
      <dsp:nvSpPr>
        <dsp:cNvPr id="0" name=""/>
        <dsp:cNvSpPr/>
      </dsp:nvSpPr>
      <dsp:spPr>
        <a:xfrm>
          <a:off x="1633544" y="1079968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0B3E1-D9CA-40C8-BD39-726D61693F11}">
      <dsp:nvSpPr>
        <dsp:cNvPr id="0" name=""/>
        <dsp:cNvSpPr/>
      </dsp:nvSpPr>
      <dsp:spPr>
        <a:xfrm>
          <a:off x="2314883" y="1079968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A357E-9C34-4DCA-B81F-C37A7858BFAE}">
      <dsp:nvSpPr>
        <dsp:cNvPr id="0" name=""/>
        <dsp:cNvSpPr/>
      </dsp:nvSpPr>
      <dsp:spPr>
        <a:xfrm>
          <a:off x="2996222" y="1079968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920E8-83C9-461F-9C19-590AF275C1A1}">
      <dsp:nvSpPr>
        <dsp:cNvPr id="0" name=""/>
        <dsp:cNvSpPr/>
      </dsp:nvSpPr>
      <dsp:spPr>
        <a:xfrm>
          <a:off x="3677561" y="1079968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186F8-EB0E-40AF-9332-7580CEDB4FBF}">
      <dsp:nvSpPr>
        <dsp:cNvPr id="0" name=""/>
        <dsp:cNvSpPr/>
      </dsp:nvSpPr>
      <dsp:spPr>
        <a:xfrm>
          <a:off x="4358900" y="1079968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CC15B-A20B-4636-8E08-8373C4B30C20}">
      <dsp:nvSpPr>
        <dsp:cNvPr id="0" name=""/>
        <dsp:cNvSpPr/>
      </dsp:nvSpPr>
      <dsp:spPr>
        <a:xfrm>
          <a:off x="270865" y="1235677"/>
          <a:ext cx="4828387" cy="43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2) Общежития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865" y="1235677"/>
        <a:ext cx="4828387" cy="438944"/>
      </dsp:txXfrm>
    </dsp:sp>
    <dsp:sp modelId="{132E8F09-2931-4D1A-94B1-E2F97CDCB8F3}">
      <dsp:nvSpPr>
        <dsp:cNvPr id="0" name=""/>
        <dsp:cNvSpPr/>
      </dsp:nvSpPr>
      <dsp:spPr>
        <a:xfrm>
          <a:off x="270865" y="1674621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43081-B5C8-4FF9-B208-9748D371D3B1}">
      <dsp:nvSpPr>
        <dsp:cNvPr id="0" name=""/>
        <dsp:cNvSpPr/>
      </dsp:nvSpPr>
      <dsp:spPr>
        <a:xfrm>
          <a:off x="952204" y="1674621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D7A22-C2BD-4608-9618-468CEC12CEF6}">
      <dsp:nvSpPr>
        <dsp:cNvPr id="0" name=""/>
        <dsp:cNvSpPr/>
      </dsp:nvSpPr>
      <dsp:spPr>
        <a:xfrm>
          <a:off x="1633544" y="1674621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B5E67-0174-4F1C-BCD3-DB98B1B504CB}">
      <dsp:nvSpPr>
        <dsp:cNvPr id="0" name=""/>
        <dsp:cNvSpPr/>
      </dsp:nvSpPr>
      <dsp:spPr>
        <a:xfrm>
          <a:off x="2314883" y="1674621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DF819-8CC7-4071-85E9-993D521510AE}">
      <dsp:nvSpPr>
        <dsp:cNvPr id="0" name=""/>
        <dsp:cNvSpPr/>
      </dsp:nvSpPr>
      <dsp:spPr>
        <a:xfrm>
          <a:off x="2996222" y="1674621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CFA55-03A7-48FD-A618-98D7F14780BB}">
      <dsp:nvSpPr>
        <dsp:cNvPr id="0" name=""/>
        <dsp:cNvSpPr/>
      </dsp:nvSpPr>
      <dsp:spPr>
        <a:xfrm>
          <a:off x="3677561" y="1674621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2B46E-E10E-49B6-8F6A-D6D9AF7876C4}">
      <dsp:nvSpPr>
        <dsp:cNvPr id="0" name=""/>
        <dsp:cNvSpPr/>
      </dsp:nvSpPr>
      <dsp:spPr>
        <a:xfrm>
          <a:off x="4358900" y="1674621"/>
          <a:ext cx="643784" cy="10729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924C6-265D-4F43-B36D-6338A533ABD8}" type="datetimeFigureOut">
              <a:rPr lang="ru-RU" smtClean="0"/>
              <a:t>28.05.2021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E4AE2-EE1A-4B3B-B6C9-B4801CBE7B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07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21C6-4C06-4501-ABD8-9FFB47F489AA}" type="datetimeFigureOut">
              <a:rPr lang="ru-RU" smtClean="0"/>
              <a:t>28.05.2021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3838C-8943-4896-A7CE-DDA5C94AFC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48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838C-8943-4896-A7CE-DDA5C94AFCF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01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838C-8943-4896-A7CE-DDA5C94AFCF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71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838C-8943-4896-A7CE-DDA5C94AFCF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400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838C-8943-4896-A7CE-DDA5C94AFCF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4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838C-8943-4896-A7CE-DDA5C94AFCF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482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838C-8943-4896-A7CE-DDA5C94AFCF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35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000"/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838C-8943-4896-A7CE-DDA5C94AFCF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2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838C-8943-4896-A7CE-DDA5C94AFCF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67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BB1F-A33D-462F-9FE7-137F956E2780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01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C8D-BF08-418C-913A-A64F0F1EB234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13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498-8EA6-4E8C-B805-11140252BDDA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46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010-85DF-4924-9A46-B1FD0693E0B5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5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3B6A-170B-4B36-A210-97650DF25684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60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238-82B3-45FC-8A5B-59EF1E1D7DD7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78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703A-C4C7-4304-9E09-D06BA308C7B2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50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799B-4470-49D4-8D38-027726BF04C0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32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4916-2225-4FF4-AA69-0E7387663C68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38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E1AE-C467-4630-A00E-DB706FDAAA3B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7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2FE-49F3-4519-B1AC-CCB81708D589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65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0A5C-E41A-4515-A32D-51EE9F1A95C6}" type="datetime1">
              <a:rPr lang="ru-RU" smtClean="0"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8A6-B32F-4170-A971-DC0D6B2D44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5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2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emf"/><Relationship Id="rId4" Type="http://schemas.openxmlformats.org/officeDocument/2006/relationships/diagramData" Target="../diagrams/data1.xml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7"/>
          <a:stretch/>
        </p:blipFill>
        <p:spPr>
          <a:xfrm>
            <a:off x="-1" y="0"/>
            <a:ext cx="9144000" cy="381576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3815763"/>
            <a:ext cx="9143999" cy="2126751"/>
          </a:xfrm>
          <a:noFill/>
          <a:effectLst>
            <a:softEdge rad="1206500"/>
          </a:effectLst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295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Отбор </a:t>
            </a:r>
            <a:r>
              <a:rPr lang="ru-RU" sz="3600" b="1" dirty="0">
                <a:solidFill>
                  <a:srgbClr val="295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подготовка кадров, условия работы молодых специалистов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3900"/>
            <a:ext cx="9143999" cy="1054100"/>
          </a:xfrm>
          <a:solidFill>
            <a:schemeClr val="tx1">
              <a:alpha val="33000"/>
            </a:schemeClr>
          </a:solidFill>
          <a:effectLst>
            <a:softEdge rad="12700"/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Филимонов Михаил Васильевич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республиканского унитарного предприятия </a:t>
            </a:r>
            <a:endParaRPr lang="ru-RU" sz="1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«Белорусская атомная электростанция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0"/>
            <a:ext cx="9143999" cy="464906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молодежный атомный форум «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ProAtom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2021 г.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798517"/>
            <a:chOff x="0" y="0"/>
            <a:chExt cx="9144000" cy="798517"/>
          </a:xfrm>
        </p:grpSpPr>
        <p:sp>
          <p:nvSpPr>
            <p:cNvPr id="9" name="TextBox 14"/>
            <p:cNvSpPr txBox="1"/>
            <p:nvPr/>
          </p:nvSpPr>
          <p:spPr>
            <a:xfrm>
              <a:off x="891623" y="229202"/>
              <a:ext cx="7532226" cy="38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sz="2400" b="1" dirty="0" smtClean="0">
                  <a:solidFill>
                    <a:schemeClr val="bg1">
                      <a:lumMod val="50000"/>
                    </a:schemeClr>
                  </a:solidFill>
                </a:rPr>
                <a:t>Квалифицированный персонал</a:t>
              </a:r>
              <a:r>
                <a:rPr lang="fi-FI" sz="24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" name="Прямоугольник 10"/>
            <p:cNvSpPr/>
            <p:nvPr/>
          </p:nvSpPr>
          <p:spPr>
            <a:xfrm>
              <a:off x="0" y="184143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849" y="0"/>
              <a:ext cx="720151" cy="798517"/>
            </a:xfrm>
            <a:prstGeom prst="rect">
              <a:avLst/>
            </a:prstGeom>
          </p:spPr>
        </p:pic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39175" y="6472274"/>
            <a:ext cx="333374" cy="321629"/>
          </a:xfrm>
        </p:spPr>
        <p:txBody>
          <a:bodyPr/>
          <a:lstStyle/>
          <a:p>
            <a:pPr algn="ctr"/>
            <a:fld id="{BCC7D8A6-B32F-4170-A971-DC0D6B2D4415}" type="slidenum">
              <a:rPr lang="ru-RU" sz="1400" smtClean="0">
                <a:solidFill>
                  <a:schemeClr val="bg1"/>
                </a:solidFill>
              </a:rPr>
              <a:pPr algn="ctr"/>
              <a:t>2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717" y="2131633"/>
            <a:ext cx="235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Кадровая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5720" y="2068333"/>
            <a:ext cx="460345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в области подготовки, поддержания и повышения квалификации персонала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4808" y="888789"/>
            <a:ext cx="8354385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 Белорусской АЭС ставит одной из главных целей своей деятельности создание единой профессиональной команды работников, обладающих высокой ответственностью, понимающих приоритетное значение безопасности эксплуатации АЭС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703296" y="2625645"/>
            <a:ext cx="5080628" cy="3600001"/>
            <a:chOff x="3676125" y="2545760"/>
            <a:chExt cx="5080628" cy="360000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0" t="1797" r="1236" b="3836"/>
            <a:stretch/>
          </p:blipFill>
          <p:spPr>
            <a:xfrm>
              <a:off x="6183999" y="2545761"/>
              <a:ext cx="2572754" cy="360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3" t="2243" r="3062" b="4161"/>
            <a:stretch/>
          </p:blipFill>
          <p:spPr>
            <a:xfrm>
              <a:off x="3676125" y="2545760"/>
              <a:ext cx="2526924" cy="360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847" r="2272" b="741"/>
          <a:stretch/>
        </p:blipFill>
        <p:spPr>
          <a:xfrm>
            <a:off x="491089" y="2625645"/>
            <a:ext cx="2445442" cy="3609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0" y="6327972"/>
            <a:ext cx="9144000" cy="540895"/>
            <a:chOff x="0" y="6427770"/>
            <a:chExt cx="9144000" cy="540895"/>
          </a:xfrm>
        </p:grpSpPr>
        <p:sp>
          <p:nvSpPr>
            <p:cNvPr id="20" name="Прямоугольник 10"/>
            <p:cNvSpPr/>
            <p:nvPr/>
          </p:nvSpPr>
          <p:spPr>
            <a:xfrm>
              <a:off x="0" y="6427771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10"/>
            <p:cNvSpPr/>
            <p:nvPr/>
          </p:nvSpPr>
          <p:spPr>
            <a:xfrm flipH="1">
              <a:off x="8305800" y="6427770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600075" y="6456345"/>
              <a:ext cx="7905750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Отбор и подготовка кадров, условия работы </a:t>
              </a:r>
              <a:b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молодых </a:t>
              </a:r>
              <a:r>
                <a:rPr lang="ru-RU" sz="1600" b="1" dirty="0">
                  <a:solidFill>
                    <a:schemeClr val="bg1">
                      <a:lumMod val="65000"/>
                    </a:schemeClr>
                  </a:solidFill>
                </a:rPr>
                <a:t>специалистов </a:t>
              </a:r>
              <a:r>
                <a:rPr lang="fi-FI" sz="16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6" name="Номер слайда 17"/>
          <p:cNvSpPr txBox="1">
            <a:spLocks/>
          </p:cNvSpPr>
          <p:nvPr/>
        </p:nvSpPr>
        <p:spPr>
          <a:xfrm>
            <a:off x="8423849" y="6351271"/>
            <a:ext cx="50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C7D8A6-B32F-4170-A971-DC0D6B2D4415}" type="slidenum">
              <a:rPr lang="ru-RU" sz="1400" smtClean="0">
                <a:solidFill>
                  <a:schemeClr val="bg1"/>
                </a:solidFill>
              </a:rPr>
              <a:pPr/>
              <a:t>2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6"/>
          <p:cNvSpPr>
            <a:spLocks noGrp="1"/>
          </p:cNvSpPr>
          <p:nvPr>
            <p:ph idx="1"/>
          </p:nvPr>
        </p:nvSpPr>
        <p:spPr>
          <a:xfrm>
            <a:off x="248204" y="1154037"/>
            <a:ext cx="8657112" cy="5161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538163" algn="just">
              <a:lnSpc>
                <a:spcPct val="100000"/>
              </a:lnSpc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538163" algn="just">
              <a:lnSpc>
                <a:spcPct val="100000"/>
              </a:lnSpc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0726" y="6423389"/>
            <a:ext cx="7232073" cy="33855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Трудоустроенные выпускники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3274"/>
              </p:ext>
            </p:extLst>
          </p:nvPr>
        </p:nvGraphicFramePr>
        <p:xfrm>
          <a:off x="31322" y="1115238"/>
          <a:ext cx="9011079" cy="302971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18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64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805">
                  <a:extLst>
                    <a:ext uri="{9D8B030D-6E8A-4147-A177-3AD203B41FA5}">
                      <a16:colId xmlns:a16="http://schemas.microsoft.com/office/drawing/2014/main" val="141333695"/>
                    </a:ext>
                  </a:extLst>
                </a:gridCol>
                <a:gridCol w="691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1701">
                  <a:extLst>
                    <a:ext uri="{9D8B030D-6E8A-4147-A177-3AD203B41FA5}">
                      <a16:colId xmlns:a16="http://schemas.microsoft.com/office/drawing/2014/main" val="280077805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Наименование </a:t>
                      </a:r>
                      <a:r>
                        <a:rPr lang="ru-RU" sz="1400" dirty="0">
                          <a:effectLst/>
                        </a:rPr>
                        <a:t>учебного заведения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трудоустроившихся по годам, человек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принято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2857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2857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набора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2857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</a:t>
                      </a:r>
                      <a:br>
                        <a:rPr lang="ru-RU" sz="1400" i="0" dirty="0" smtClean="0">
                          <a:solidFill>
                            <a:srgbClr val="2857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i="0" dirty="0" smtClean="0">
                          <a:solidFill>
                            <a:srgbClr val="2857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400" i="0" dirty="0">
                        <a:solidFill>
                          <a:srgbClr val="2857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2013-2015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Белорусский государственный университет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66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Белорусский национальный технический университет</a:t>
                      </a:r>
                      <a:endParaRPr lang="ru-RU" sz="1400" b="1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36</a:t>
                      </a:r>
                      <a:endParaRPr lang="ru-RU" sz="1400" b="1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23</a:t>
                      </a:r>
                      <a:endParaRPr lang="ru-RU" sz="1400" b="1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400" b="1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28</a:t>
                      </a:r>
                      <a:endParaRPr lang="ru-RU" sz="1400" b="1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28</a:t>
                      </a:r>
                      <a:endParaRPr lang="ru-RU" sz="1400" b="1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400" b="1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160</a:t>
                      </a:r>
                      <a:endParaRPr lang="ru-RU" sz="1400" b="1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Белорусский государственный университет информатики и радиоэлектроники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Международный государственный экологический университет имени А.Д.Сахарова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44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extLst>
                  <a:ext uri="{0D108BD9-81ED-4DB2-BD59-A6C34878D82A}">
                    <a16:rowId xmlns:a16="http://schemas.microsoft.com/office/drawing/2014/main" val="58489774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Полоцкий государственный университет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extLst>
                  <a:ext uri="{0D108BD9-81ED-4DB2-BD59-A6C34878D82A}">
                    <a16:rowId xmlns:a16="http://schemas.microsoft.com/office/drawing/2014/main" val="79997313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учебные заведения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857" marR="51857" marT="0" marB="0" anchor="ctr"/>
                </a:tc>
                <a:extLst>
                  <a:ext uri="{0D108BD9-81ED-4DB2-BD59-A6C34878D82A}">
                    <a16:rowId xmlns:a16="http://schemas.microsoft.com/office/drawing/2014/main" val="3685467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ИТОГО:</a:t>
                      </a:r>
                      <a:endParaRPr lang="ru-RU" sz="1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428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57" marR="5185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0" y="0"/>
            <a:ext cx="9144000" cy="798517"/>
            <a:chOff x="0" y="0"/>
            <a:chExt cx="9144000" cy="798517"/>
          </a:xfrm>
        </p:grpSpPr>
        <p:sp>
          <p:nvSpPr>
            <p:cNvPr id="10" name="TextBox 14"/>
            <p:cNvSpPr txBox="1"/>
            <p:nvPr/>
          </p:nvSpPr>
          <p:spPr>
            <a:xfrm>
              <a:off x="891623" y="229202"/>
              <a:ext cx="7532226" cy="38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chemeClr val="bg1">
                      <a:lumMod val="50000"/>
                    </a:schemeClr>
                  </a:solidFill>
                </a:rPr>
                <a:t>Трудоустроенные выпускники  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84143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849" y="0"/>
              <a:ext cx="720151" cy="79851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0" y="6327972"/>
            <a:ext cx="9144000" cy="540895"/>
            <a:chOff x="0" y="6427770"/>
            <a:chExt cx="9144000" cy="540895"/>
          </a:xfrm>
        </p:grpSpPr>
        <p:sp>
          <p:nvSpPr>
            <p:cNvPr id="14" name="Прямоугольник 10"/>
            <p:cNvSpPr/>
            <p:nvPr/>
          </p:nvSpPr>
          <p:spPr>
            <a:xfrm>
              <a:off x="0" y="6427771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0"/>
            <p:cNvSpPr/>
            <p:nvPr/>
          </p:nvSpPr>
          <p:spPr>
            <a:xfrm flipH="1">
              <a:off x="8305800" y="6427770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600075" y="6456345"/>
              <a:ext cx="7905750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Отбор и подготовка кадров, условия работы </a:t>
              </a:r>
              <a:b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молодых </a:t>
              </a:r>
              <a:r>
                <a:rPr lang="ru-RU" sz="1600" b="1" dirty="0">
                  <a:solidFill>
                    <a:schemeClr val="bg1">
                      <a:lumMod val="65000"/>
                    </a:schemeClr>
                  </a:solidFill>
                </a:rPr>
                <a:t>специалистов </a:t>
              </a:r>
              <a:r>
                <a:rPr lang="fi-FI" sz="16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7" name="Номер слайда 17"/>
          <p:cNvSpPr txBox="1">
            <a:spLocks/>
          </p:cNvSpPr>
          <p:nvPr/>
        </p:nvSpPr>
        <p:spPr>
          <a:xfrm>
            <a:off x="8423849" y="6351271"/>
            <a:ext cx="50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C7D8A6-B32F-4170-A971-DC0D6B2D4415}" type="slidenum">
              <a:rPr lang="ru-RU" sz="1400" smtClean="0">
                <a:solidFill>
                  <a:schemeClr val="bg1"/>
                </a:solidFill>
              </a:rPr>
              <a:pPr/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205" y="4963638"/>
            <a:ext cx="867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ПЕРСПЕКТИВЫ: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долгосрочного плана набора студентов по различным специальностям на 2022-2030 годы запланировано к приему более 90 человек.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0065" y="4388626"/>
            <a:ext cx="713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 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203" y="4388626"/>
            <a:ext cx="7520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 концу 2021 года общее количество молодых специалистов составит (чел.)</a:t>
            </a:r>
            <a:endParaRPr lang="ru-RU" sz="1600" dirty="0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8089224" y="3807721"/>
            <a:ext cx="125927" cy="82663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798517"/>
            <a:chOff x="0" y="0"/>
            <a:chExt cx="9144000" cy="798517"/>
          </a:xfrm>
        </p:grpSpPr>
        <p:sp>
          <p:nvSpPr>
            <p:cNvPr id="9" name="TextBox 14"/>
            <p:cNvSpPr txBox="1"/>
            <p:nvPr/>
          </p:nvSpPr>
          <p:spPr>
            <a:xfrm>
              <a:off x="891623" y="229202"/>
              <a:ext cx="7532226" cy="38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sz="24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Подготовка персонала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" name="Прямоугольник 10"/>
            <p:cNvSpPr/>
            <p:nvPr/>
          </p:nvSpPr>
          <p:spPr>
            <a:xfrm>
              <a:off x="0" y="184143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849" y="0"/>
              <a:ext cx="720151" cy="79851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0" y="6327972"/>
            <a:ext cx="9144000" cy="540895"/>
            <a:chOff x="0" y="6427770"/>
            <a:chExt cx="9144000" cy="540895"/>
          </a:xfrm>
        </p:grpSpPr>
        <p:sp>
          <p:nvSpPr>
            <p:cNvPr id="13" name="Прямоугольник 10"/>
            <p:cNvSpPr/>
            <p:nvPr/>
          </p:nvSpPr>
          <p:spPr>
            <a:xfrm>
              <a:off x="0" y="6427771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0"/>
            <p:cNvSpPr/>
            <p:nvPr/>
          </p:nvSpPr>
          <p:spPr>
            <a:xfrm flipH="1">
              <a:off x="8305800" y="6427770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600075" y="6456345"/>
              <a:ext cx="7905750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Отбор и подготовка кадров, условия работы </a:t>
              </a:r>
              <a:b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молодых </a:t>
              </a:r>
              <a:r>
                <a:rPr lang="ru-RU" sz="1600" b="1" dirty="0">
                  <a:solidFill>
                    <a:schemeClr val="bg1">
                      <a:lumMod val="65000"/>
                    </a:schemeClr>
                  </a:solidFill>
                </a:rPr>
                <a:t>специалистов </a:t>
              </a:r>
              <a:r>
                <a:rPr lang="fi-FI" sz="16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1" name="Номер слайда 17"/>
          <p:cNvSpPr txBox="1">
            <a:spLocks/>
          </p:cNvSpPr>
          <p:nvPr/>
        </p:nvSpPr>
        <p:spPr>
          <a:xfrm>
            <a:off x="8423849" y="6351271"/>
            <a:ext cx="50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C7D8A6-B32F-4170-A971-DC0D6B2D4415}" type="slidenum">
              <a:rPr lang="ru-RU" sz="1400" smtClean="0">
                <a:solidFill>
                  <a:schemeClr val="bg1"/>
                </a:solidFill>
              </a:rPr>
              <a:pPr/>
              <a:t>4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0075" y="952658"/>
            <a:ext cx="407196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Теоретическая подготовка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(до 6 месяцев)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5770" y="1981308"/>
            <a:ext cx="407196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Практическая подготовка на технических средствах обучения (до 2 месяцев)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0075" y="4332267"/>
            <a:ext cx="407196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Проверка знаний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5770" y="3360089"/>
            <a:ext cx="407196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Стажировка на рабочем месте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(до 2 месяцев)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0075" y="4975209"/>
            <a:ext cx="407196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Дублирование (не менее 96 часов)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0075" y="5618151"/>
            <a:ext cx="407196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Допуск к самостоятельной работе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2514596" y="1657476"/>
            <a:ext cx="214314" cy="285752"/>
          </a:xfrm>
          <a:prstGeom prst="downArrow">
            <a:avLst/>
          </a:prstGeom>
          <a:solidFill>
            <a:srgbClr val="2957A4"/>
          </a:solidFill>
          <a:ln>
            <a:solidFill>
              <a:srgbClr val="28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2514596" y="3011794"/>
            <a:ext cx="214314" cy="357190"/>
          </a:xfrm>
          <a:prstGeom prst="downArrow">
            <a:avLst/>
          </a:prstGeom>
          <a:solidFill>
            <a:srgbClr val="2957A4"/>
          </a:solidFill>
          <a:ln>
            <a:solidFill>
              <a:srgbClr val="28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2528901" y="4030139"/>
            <a:ext cx="214314" cy="357190"/>
          </a:xfrm>
          <a:prstGeom prst="downArrow">
            <a:avLst/>
          </a:prstGeom>
          <a:solidFill>
            <a:srgbClr val="2957A4"/>
          </a:solidFill>
          <a:ln>
            <a:solidFill>
              <a:srgbClr val="28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9" name="Стрелка вниз 58"/>
          <p:cNvSpPr/>
          <p:nvPr/>
        </p:nvSpPr>
        <p:spPr>
          <a:xfrm>
            <a:off x="2528901" y="4732377"/>
            <a:ext cx="214314" cy="285752"/>
          </a:xfrm>
          <a:prstGeom prst="downArrow">
            <a:avLst/>
          </a:prstGeom>
          <a:solidFill>
            <a:srgbClr val="2957A4"/>
          </a:solidFill>
          <a:ln>
            <a:solidFill>
              <a:srgbClr val="28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>
            <a:off x="2528901" y="5375319"/>
            <a:ext cx="214314" cy="285752"/>
          </a:xfrm>
          <a:prstGeom prst="downArrow">
            <a:avLst/>
          </a:prstGeom>
          <a:solidFill>
            <a:srgbClr val="2957A4"/>
          </a:solidFill>
          <a:ln>
            <a:solidFill>
              <a:srgbClr val="28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0985" y="821816"/>
            <a:ext cx="394293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Аудиторные занятия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Самоподготовка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Компьютерные обучающие системы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40985" y="2082393"/>
            <a:ext cx="3857531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Полномасштабный тренажер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Аналитический тренажер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Тренажеры оборудования и систем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Макеты</a:t>
            </a:r>
          </a:p>
        </p:txBody>
      </p:sp>
    </p:spTree>
    <p:extLst>
      <p:ext uri="{BB962C8B-B14F-4D97-AF65-F5344CB8AC3E}">
        <p14:creationId xmlns:p14="http://schemas.microsoft.com/office/powerpoint/2010/main" val="3915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8525" y="1070759"/>
            <a:ext cx="3043015" cy="2528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r="4687" b="12188"/>
          <a:stretch/>
        </p:blipFill>
        <p:spPr>
          <a:xfrm>
            <a:off x="5521608" y="4367606"/>
            <a:ext cx="3622392" cy="193590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798517"/>
            <a:chOff x="0" y="0"/>
            <a:chExt cx="9144000" cy="798517"/>
          </a:xfrm>
        </p:grpSpPr>
        <p:sp>
          <p:nvSpPr>
            <p:cNvPr id="9" name="TextBox 14"/>
            <p:cNvSpPr txBox="1"/>
            <p:nvPr/>
          </p:nvSpPr>
          <p:spPr>
            <a:xfrm>
              <a:off x="891623" y="229202"/>
              <a:ext cx="7532226" cy="38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sz="24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Учебно-тренировочный центр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" name="Прямоугольник 10"/>
            <p:cNvSpPr/>
            <p:nvPr/>
          </p:nvSpPr>
          <p:spPr>
            <a:xfrm>
              <a:off x="0" y="184143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849" y="0"/>
              <a:ext cx="720151" cy="79851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0" y="6327972"/>
            <a:ext cx="9144000" cy="540895"/>
            <a:chOff x="0" y="6427770"/>
            <a:chExt cx="9144000" cy="540895"/>
          </a:xfrm>
        </p:grpSpPr>
        <p:sp>
          <p:nvSpPr>
            <p:cNvPr id="13" name="Прямоугольник 10"/>
            <p:cNvSpPr/>
            <p:nvPr/>
          </p:nvSpPr>
          <p:spPr>
            <a:xfrm>
              <a:off x="0" y="6427771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0"/>
            <p:cNvSpPr/>
            <p:nvPr/>
          </p:nvSpPr>
          <p:spPr>
            <a:xfrm flipH="1">
              <a:off x="8305800" y="6427770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600075" y="6456345"/>
              <a:ext cx="7905750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Отбор и подготовка кадров, условия работы </a:t>
              </a:r>
              <a:b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молодых </a:t>
              </a:r>
              <a:r>
                <a:rPr lang="ru-RU" sz="1600" b="1" dirty="0">
                  <a:solidFill>
                    <a:schemeClr val="bg1">
                      <a:lumMod val="65000"/>
                    </a:schemeClr>
                  </a:solidFill>
                </a:rPr>
                <a:t>специалистов </a:t>
              </a:r>
              <a:r>
                <a:rPr lang="fi-FI" sz="16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"/>
          <a:stretch/>
        </p:blipFill>
        <p:spPr>
          <a:xfrm>
            <a:off x="0" y="813692"/>
            <a:ext cx="3245591" cy="21198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80" y="-4643"/>
            <a:ext cx="879638" cy="799200"/>
          </a:xfrm>
          <a:prstGeom prst="rect">
            <a:avLst/>
          </a:prstGeom>
        </p:spPr>
      </p:pic>
      <p:sp>
        <p:nvSpPr>
          <p:cNvPr id="15" name="Номер слайда 17"/>
          <p:cNvSpPr txBox="1">
            <a:spLocks/>
          </p:cNvSpPr>
          <p:nvPr/>
        </p:nvSpPr>
        <p:spPr>
          <a:xfrm>
            <a:off x="8423849" y="6351271"/>
            <a:ext cx="50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C7D8A6-B32F-4170-A971-DC0D6B2D4415}" type="slidenum">
              <a:rPr lang="ru-RU" sz="1400" smtClean="0">
                <a:solidFill>
                  <a:schemeClr val="bg1"/>
                </a:solidFill>
              </a:rPr>
              <a:pPr/>
              <a:t>5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5"/>
          <a:stretch/>
        </p:blipFill>
        <p:spPr>
          <a:xfrm>
            <a:off x="5795860" y="814391"/>
            <a:ext cx="3381296" cy="199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t="16852" r="9657" b="20925"/>
          <a:stretch/>
        </p:blipFill>
        <p:spPr>
          <a:xfrm>
            <a:off x="2487319" y="4406816"/>
            <a:ext cx="3214981" cy="1893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/>
          <a:stretch/>
        </p:blipFill>
        <p:spPr>
          <a:xfrm>
            <a:off x="-17613" y="4408405"/>
            <a:ext cx="2901070" cy="18951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8" b="8403"/>
          <a:stretch/>
        </p:blipFill>
        <p:spPr>
          <a:xfrm>
            <a:off x="1718513" y="2590800"/>
            <a:ext cx="5413943" cy="18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6"/>
          <p:cNvSpPr>
            <a:spLocks noGrp="1"/>
          </p:cNvSpPr>
          <p:nvPr>
            <p:ph idx="1"/>
          </p:nvPr>
        </p:nvSpPr>
        <p:spPr>
          <a:xfrm>
            <a:off x="248204" y="1154037"/>
            <a:ext cx="8657112" cy="5161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538163" algn="just">
              <a:lnSpc>
                <a:spcPct val="100000"/>
              </a:lnSpc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538163" algn="just">
              <a:lnSpc>
                <a:spcPct val="100000"/>
              </a:lnSpc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0726" y="6423389"/>
            <a:ext cx="7232073" cy="33855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Трудоустроенные выпускники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0" cy="798517"/>
            <a:chOff x="0" y="0"/>
            <a:chExt cx="9144000" cy="798517"/>
          </a:xfrm>
        </p:grpSpPr>
        <p:sp>
          <p:nvSpPr>
            <p:cNvPr id="10" name="TextBox 14"/>
            <p:cNvSpPr txBox="1"/>
            <p:nvPr/>
          </p:nvSpPr>
          <p:spPr>
            <a:xfrm>
              <a:off x="891623" y="229202"/>
              <a:ext cx="7532226" cy="38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sz="2400" b="1" dirty="0" smtClean="0">
                  <a:solidFill>
                    <a:schemeClr val="bg1">
                      <a:lumMod val="50000"/>
                    </a:schemeClr>
                  </a:solidFill>
                </a:rPr>
                <a:t>Условия работы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84143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849" y="0"/>
              <a:ext cx="720151" cy="79851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0" y="6327972"/>
            <a:ext cx="9144000" cy="540895"/>
            <a:chOff x="0" y="6427770"/>
            <a:chExt cx="9144000" cy="540895"/>
          </a:xfrm>
        </p:grpSpPr>
        <p:sp>
          <p:nvSpPr>
            <p:cNvPr id="14" name="Прямоугольник 10"/>
            <p:cNvSpPr/>
            <p:nvPr/>
          </p:nvSpPr>
          <p:spPr>
            <a:xfrm>
              <a:off x="0" y="6427771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0"/>
            <p:cNvSpPr/>
            <p:nvPr/>
          </p:nvSpPr>
          <p:spPr>
            <a:xfrm flipH="1">
              <a:off x="8305800" y="6427770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600075" y="6456345"/>
              <a:ext cx="7905750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Отбор и подготовка кадров, условия работы </a:t>
              </a:r>
              <a:b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молодых </a:t>
              </a:r>
              <a:r>
                <a:rPr lang="ru-RU" sz="1600" b="1" dirty="0">
                  <a:solidFill>
                    <a:schemeClr val="bg1">
                      <a:lumMod val="65000"/>
                    </a:schemeClr>
                  </a:solidFill>
                </a:rPr>
                <a:t>специалистов </a:t>
              </a:r>
              <a:r>
                <a:rPr lang="fi-FI" sz="16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7" name="Номер слайда 17"/>
          <p:cNvSpPr txBox="1">
            <a:spLocks/>
          </p:cNvSpPr>
          <p:nvPr/>
        </p:nvSpPr>
        <p:spPr>
          <a:xfrm>
            <a:off x="8423849" y="6351271"/>
            <a:ext cx="50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C7D8A6-B32F-4170-A971-DC0D6B2D4415}" type="slidenum">
              <a:rPr lang="ru-RU" sz="1400" smtClean="0">
                <a:solidFill>
                  <a:schemeClr val="bg1"/>
                </a:solidFill>
              </a:rPr>
              <a:pPr/>
              <a:t>6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8" y="829639"/>
            <a:ext cx="4252551" cy="4252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03" y="5110764"/>
            <a:ext cx="487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Встреча работников Предприятия-выпускников БНТУ с представителями кафедры ТЭС БНТУ</a:t>
            </a:r>
          </a:p>
          <a:p>
            <a:pPr algn="ctr"/>
            <a:r>
              <a:rPr lang="ru-RU" sz="1600" dirty="0" smtClean="0"/>
              <a:t>посвященная 100-летию образования БНТУ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9021" r="8507" b="16923"/>
          <a:stretch/>
        </p:blipFill>
        <p:spPr>
          <a:xfrm>
            <a:off x="4778771" y="850295"/>
            <a:ext cx="4089913" cy="18086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21020" y="2692218"/>
            <a:ext cx="408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Финальный этап конкурса «Лучший работник Белорусской АЭС  по культуре безопасности в 2020 году»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12608" r="4428" b="2750"/>
          <a:stretch/>
        </p:blipFill>
        <p:spPr>
          <a:xfrm>
            <a:off x="5064077" y="3555374"/>
            <a:ext cx="3678188" cy="23547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61023" y="5969087"/>
            <a:ext cx="408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Подведение итогов спартакиады 2020 года</a:t>
            </a:r>
          </a:p>
        </p:txBody>
      </p:sp>
    </p:spTree>
    <p:extLst>
      <p:ext uri="{BB962C8B-B14F-4D97-AF65-F5344CB8AC3E}">
        <p14:creationId xmlns:p14="http://schemas.microsoft.com/office/powerpoint/2010/main" val="38280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6"/>
          <p:cNvSpPr>
            <a:spLocks noGrp="1"/>
          </p:cNvSpPr>
          <p:nvPr>
            <p:ph idx="1"/>
          </p:nvPr>
        </p:nvSpPr>
        <p:spPr>
          <a:xfrm>
            <a:off x="248204" y="1154037"/>
            <a:ext cx="8657112" cy="5161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538163" algn="just">
              <a:lnSpc>
                <a:spcPct val="100000"/>
              </a:lnSpc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538163" algn="just">
              <a:lnSpc>
                <a:spcPct val="100000"/>
              </a:lnSpc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0726" y="6423389"/>
            <a:ext cx="7232073" cy="33855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Трудоустроенные выпускники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0" cy="798517"/>
            <a:chOff x="0" y="0"/>
            <a:chExt cx="9144000" cy="798517"/>
          </a:xfrm>
        </p:grpSpPr>
        <p:sp>
          <p:nvSpPr>
            <p:cNvPr id="10" name="TextBox 14"/>
            <p:cNvSpPr txBox="1"/>
            <p:nvPr/>
          </p:nvSpPr>
          <p:spPr>
            <a:xfrm>
              <a:off x="891623" y="229202"/>
              <a:ext cx="7532226" cy="38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chemeClr val="bg1">
                      <a:lumMod val="50000"/>
                    </a:schemeClr>
                  </a:solidFill>
                </a:rPr>
                <a:t>Условия работы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84143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849" y="0"/>
              <a:ext cx="720151" cy="79851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0" y="6327972"/>
            <a:ext cx="9144000" cy="540895"/>
            <a:chOff x="0" y="6427770"/>
            <a:chExt cx="9144000" cy="540895"/>
          </a:xfrm>
        </p:grpSpPr>
        <p:sp>
          <p:nvSpPr>
            <p:cNvPr id="14" name="Прямоугольник 10"/>
            <p:cNvSpPr/>
            <p:nvPr/>
          </p:nvSpPr>
          <p:spPr>
            <a:xfrm>
              <a:off x="0" y="6427771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0"/>
            <p:cNvSpPr/>
            <p:nvPr/>
          </p:nvSpPr>
          <p:spPr>
            <a:xfrm flipH="1">
              <a:off x="8305800" y="6427770"/>
              <a:ext cx="838200" cy="430229"/>
            </a:xfrm>
            <a:custGeom>
              <a:avLst/>
              <a:gdLst>
                <a:gd name="connsiteX0" fmla="*/ 0 w 696686"/>
                <a:gd name="connsiteY0" fmla="*/ 0 h 353432"/>
                <a:gd name="connsiteX1" fmla="*/ 696686 w 696686"/>
                <a:gd name="connsiteY1" fmla="*/ 0 h 353432"/>
                <a:gd name="connsiteX2" fmla="*/ 696686 w 696686"/>
                <a:gd name="connsiteY2" fmla="*/ 353432 h 353432"/>
                <a:gd name="connsiteX3" fmla="*/ 0 w 696686"/>
                <a:gd name="connsiteY3" fmla="*/ 353432 h 353432"/>
                <a:gd name="connsiteX4" fmla="*/ 0 w 696686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289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  <a:gd name="connsiteX0" fmla="*/ 0 w 818387"/>
                <a:gd name="connsiteY0" fmla="*/ 0 h 353432"/>
                <a:gd name="connsiteX1" fmla="*/ 818387 w 818387"/>
                <a:gd name="connsiteY1" fmla="*/ 395 h 353432"/>
                <a:gd name="connsiteX2" fmla="*/ 696686 w 818387"/>
                <a:gd name="connsiteY2" fmla="*/ 353432 h 353432"/>
                <a:gd name="connsiteX3" fmla="*/ 0 w 818387"/>
                <a:gd name="connsiteY3" fmla="*/ 353432 h 353432"/>
                <a:gd name="connsiteX4" fmla="*/ 0 w 818387"/>
                <a:gd name="connsiteY4" fmla="*/ 0 h 35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387" h="353432">
                  <a:moveTo>
                    <a:pt x="0" y="0"/>
                  </a:moveTo>
                  <a:lnTo>
                    <a:pt x="818387" y="395"/>
                  </a:lnTo>
                  <a:lnTo>
                    <a:pt x="696686" y="353432"/>
                  </a:lnTo>
                  <a:lnTo>
                    <a:pt x="0" y="35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7A4"/>
            </a:solidFill>
            <a:ln>
              <a:solidFill>
                <a:srgbClr val="295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600075" y="6456345"/>
              <a:ext cx="7905750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Отбор и подготовка кадров, условия работы </a:t>
              </a:r>
              <a:b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</a:rPr>
                <a:t>молодых </a:t>
              </a:r>
              <a:r>
                <a:rPr lang="ru-RU" sz="1600" b="1" dirty="0">
                  <a:solidFill>
                    <a:schemeClr val="bg1">
                      <a:lumMod val="65000"/>
                    </a:schemeClr>
                  </a:solidFill>
                </a:rPr>
                <a:t>специалистов </a:t>
              </a:r>
              <a:r>
                <a:rPr lang="fi-FI" sz="16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87674" y="614373"/>
            <a:ext cx="7922925" cy="11042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Жилищный фонд государственного предприятия «Белорусская АЭС» включает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себя: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851196"/>
              </p:ext>
            </p:extLst>
          </p:nvPr>
        </p:nvGraphicFramePr>
        <p:xfrm>
          <a:off x="90050" y="1291016"/>
          <a:ext cx="5370119" cy="242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/>
          <a:srcRect r="3449"/>
          <a:stretch/>
        </p:blipFill>
        <p:spPr>
          <a:xfrm>
            <a:off x="5460169" y="3780801"/>
            <a:ext cx="3543300" cy="24452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/>
          <a:srcRect t="9281"/>
          <a:stretch/>
        </p:blipFill>
        <p:spPr>
          <a:xfrm flipH="1">
            <a:off x="5460169" y="1504500"/>
            <a:ext cx="3525195" cy="213089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/>
          <a:srcRect l="1747" t="8448" r="2361" b="3583"/>
          <a:stretch/>
        </p:blipFill>
        <p:spPr>
          <a:xfrm>
            <a:off x="248204" y="3336149"/>
            <a:ext cx="5082046" cy="290579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1" name="Номер слайда 17"/>
          <p:cNvSpPr txBox="1">
            <a:spLocks/>
          </p:cNvSpPr>
          <p:nvPr/>
        </p:nvSpPr>
        <p:spPr>
          <a:xfrm>
            <a:off x="8423849" y="6351271"/>
            <a:ext cx="50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C7D8A6-B32F-4170-A971-DC0D6B2D4415}" type="slidenum">
              <a:rPr lang="ru-RU" sz="1400" smtClean="0">
                <a:solidFill>
                  <a:schemeClr val="bg1"/>
                </a:solidFill>
              </a:rPr>
              <a:pPr/>
              <a:t>7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225468"/>
            <a:ext cx="9144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0667" y="849195"/>
            <a:ext cx="5022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2957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</a:t>
            </a:r>
            <a:r>
              <a:rPr lang="ru-RU" sz="4400" b="1" dirty="0" smtClean="0">
                <a:solidFill>
                  <a:srgbClr val="2957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4400" b="1" dirty="0" smtClean="0">
                <a:solidFill>
                  <a:srgbClr val="2957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2957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 </a:t>
            </a:r>
            <a:r>
              <a:rPr lang="ru-RU" sz="4400" b="1" dirty="0">
                <a:solidFill>
                  <a:srgbClr val="2957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внимание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31674"/>
              </p:ext>
            </p:extLst>
          </p:nvPr>
        </p:nvGraphicFramePr>
        <p:xfrm>
          <a:off x="-4" y="5604808"/>
          <a:ext cx="9144003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535">
                  <a:extLst>
                    <a:ext uri="{9D8B030D-6E8A-4147-A177-3AD203B41FA5}">
                      <a16:colId xmlns:a16="http://schemas.microsoft.com/office/drawing/2014/main" val="3846400039"/>
                    </a:ext>
                  </a:extLst>
                </a:gridCol>
                <a:gridCol w="7994468">
                  <a:extLst>
                    <a:ext uri="{9D8B030D-6E8A-4147-A177-3AD203B41FA5}">
                      <a16:colId xmlns:a16="http://schemas.microsoft.com/office/drawing/2014/main" val="3234535037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857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Филимонов Михаил Васильевич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Генеральный директор </a:t>
                      </a:r>
                      <a:b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государственного предприятия «Белорусская АЭС»</a:t>
                      </a:r>
                    </a:p>
                  </a:txBody>
                  <a:tcPr anchor="ctr">
                    <a:solidFill>
                      <a:srgbClr val="285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2389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604419"/>
            <a:ext cx="113634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2115</TotalTime>
  <Words>395</Words>
  <Application>Microsoft Office PowerPoint</Application>
  <PresentationFormat>Экран (4:3)</PresentationFormat>
  <Paragraphs>148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Отбор и подготовка кадров, условия работы молодых специалистов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Жилищный фонд государственного предприятия «Белорусская АЭС» включает в себя: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БелАЭС:  отбор и подготовка кадров, условия работы молодых специалистов</dc:title>
  <dc:creator>Струй Екатерина Васильевна</dc:creator>
  <cp:lastModifiedBy>Ольга В. Козлович</cp:lastModifiedBy>
  <cp:revision>140</cp:revision>
  <cp:lastPrinted>2021-05-07T06:23:53Z</cp:lastPrinted>
  <dcterms:created xsi:type="dcterms:W3CDTF">2021-04-13T07:07:31Z</dcterms:created>
  <dcterms:modified xsi:type="dcterms:W3CDTF">2021-05-28T13:59:29Z</dcterms:modified>
</cp:coreProperties>
</file>